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9"/>
  </p:notesMasterIdLst>
  <p:sldIdLst>
    <p:sldId id="256" r:id="rId2"/>
    <p:sldId id="297" r:id="rId3"/>
    <p:sldId id="298" r:id="rId4"/>
    <p:sldId id="302" r:id="rId5"/>
    <p:sldId id="301" r:id="rId6"/>
    <p:sldId id="299" r:id="rId7"/>
    <p:sldId id="300" r:id="rId8"/>
  </p:sldIdLst>
  <p:sldSz cx="9144000" cy="5715000" type="screen16x1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Lucida Sans Unicode" pitchFamily="34" charset="0"/>
        <a:cs typeface="Lucida Sans Unicode" pitchFamily="34" charset="0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Lucida Sans Unicode" pitchFamily="34" charset="0"/>
        <a:cs typeface="Lucida Sans Unicode" pitchFamily="34" charset="0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Lucida Sans Unicode" pitchFamily="34" charset="0"/>
        <a:cs typeface="Lucida Sans Unicode" pitchFamily="34" charset="0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Lucida Sans Unicode" pitchFamily="34" charset="0"/>
        <a:cs typeface="Lucida Sans Unicode" pitchFamily="34" charset="0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Lucida Sans Unicode" pitchFamily="34" charset="0"/>
        <a:cs typeface="Lucida Sans Unicode" pitchFamily="34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Lucida Sans Unicode" pitchFamily="34" charset="0"/>
        <a:cs typeface="Lucida Sans Unicode" pitchFamily="34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Lucida Sans Unicode" pitchFamily="34" charset="0"/>
        <a:cs typeface="Lucida Sans Unicode" pitchFamily="34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Lucida Sans Unicode" pitchFamily="34" charset="0"/>
        <a:cs typeface="Lucida Sans Unicode" pitchFamily="34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Lucida Sans Unicode" pitchFamily="34" charset="0"/>
        <a:cs typeface="Lucida Sans Unicode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66"/>
    <a:srgbClr val="800080"/>
    <a:srgbClr val="FFFFE1"/>
    <a:srgbClr val="FFFFDD"/>
    <a:srgbClr val="D60093"/>
    <a:srgbClr val="003399"/>
    <a:srgbClr val="990099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9" d="100"/>
          <a:sy n="129" d="100"/>
        </p:scale>
        <p:origin x="-450" y="-90"/>
      </p:cViewPr>
      <p:guideLst>
        <p:guide orient="horz" pos="180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altLang="ru-RU"/>
          </a:p>
        </p:txBody>
      </p:sp>
      <p:sp>
        <p:nvSpPr>
          <p:cNvPr id="9219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altLang="ru-RU"/>
          </a:p>
        </p:txBody>
      </p:sp>
      <p:sp>
        <p:nvSpPr>
          <p:cNvPr id="9220" name="AutoShape 3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altLang="ru-RU"/>
          </a:p>
        </p:txBody>
      </p:sp>
      <p:sp>
        <p:nvSpPr>
          <p:cNvPr id="9221" name="Text Box 4"/>
          <p:cNvSpPr txBox="1">
            <a:spLocks noChangeArrowheads="1"/>
          </p:cNvSpPr>
          <p:nvPr/>
        </p:nvSpPr>
        <p:spPr bwMode="auto">
          <a:xfrm>
            <a:off x="0" y="0"/>
            <a:ext cx="29718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altLang="ru-RU"/>
          </a:p>
        </p:txBody>
      </p:sp>
      <p:sp>
        <p:nvSpPr>
          <p:cNvPr id="9222" name="Text Box 5"/>
          <p:cNvSpPr txBox="1">
            <a:spLocks noChangeArrowheads="1"/>
          </p:cNvSpPr>
          <p:nvPr/>
        </p:nvSpPr>
        <p:spPr bwMode="auto">
          <a:xfrm>
            <a:off x="3884613" y="0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altLang="ru-RU"/>
          </a:p>
        </p:txBody>
      </p:sp>
      <p:sp>
        <p:nvSpPr>
          <p:cNvPr id="9223" name="Rectangle 6"/>
          <p:cNvSpPr>
            <a:spLocks noGrp="1" noChangeArrowheads="1"/>
          </p:cNvSpPr>
          <p:nvPr>
            <p:ph type="sldImg"/>
          </p:nvPr>
        </p:nvSpPr>
        <p:spPr bwMode="auto">
          <a:xfrm>
            <a:off x="671513" y="674688"/>
            <a:ext cx="5510212" cy="3443287"/>
          </a:xfrm>
          <a:prstGeom prst="rect">
            <a:avLst/>
          </a:prstGeom>
          <a:noFill/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" name="Rectangle 7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1638" cy="411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 smtClean="0"/>
          </a:p>
        </p:txBody>
      </p:sp>
      <p:sp>
        <p:nvSpPr>
          <p:cNvPr id="9225" name="Text Box 8"/>
          <p:cNvSpPr txBox="1">
            <a:spLocks noChangeArrowheads="1"/>
          </p:cNvSpPr>
          <p:nvPr/>
        </p:nvSpPr>
        <p:spPr bwMode="auto">
          <a:xfrm>
            <a:off x="0" y="8683625"/>
            <a:ext cx="29718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alt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67037" cy="452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412A526E-FCFE-4E24-87D8-1505E6F61CA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52531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0A44E5D-C836-44CF-9A21-A58B22919DB5}" type="slidenum">
              <a:rPr lang="ru-RU" altLang="ru-RU" smtClean="0">
                <a:latin typeface="Calibri" pitchFamily="34" charset="0"/>
                <a:ea typeface="Lucida Sans Unicode" pitchFamily="34" charset="0"/>
                <a:cs typeface="Arial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ru-RU" altLang="ru-RU" smtClean="0">
              <a:latin typeface="Calibri" pitchFamily="34" charset="0"/>
              <a:ea typeface="Lucida Sans Unicode" pitchFamily="34" charset="0"/>
              <a:cs typeface="Arial" charset="0"/>
            </a:endParaRPr>
          </a:p>
        </p:txBody>
      </p:sp>
      <p:sp>
        <p:nvSpPr>
          <p:cNvPr id="1024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5AEC78FD-0BE0-47FB-8657-5F87DB6B27CF}" type="slidenum">
              <a:rPr lang="ru-RU" altLang="ru-RU">
                <a:latin typeface="Calibri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ru-RU" altLang="ru-RU">
              <a:latin typeface="Calibri" pitchFamily="34" charset="0"/>
            </a:endParaRPr>
          </a:p>
        </p:txBody>
      </p:sp>
      <p:sp>
        <p:nvSpPr>
          <p:cNvPr id="10244" name="Text Box 2"/>
          <p:cNvSpPr txBox="1">
            <a:spLocks noChangeArrowheads="1"/>
          </p:cNvSpPr>
          <p:nvPr/>
        </p:nvSpPr>
        <p:spPr bwMode="auto">
          <a:xfrm>
            <a:off x="1143000" y="677863"/>
            <a:ext cx="4572000" cy="3444875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altLang="ru-RU"/>
          </a:p>
        </p:txBody>
      </p:sp>
      <p:sp>
        <p:nvSpPr>
          <p:cNvPr id="10245" name="Rectangle 3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4813" cy="420846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E1B05F4-D0F0-4D12-AEEC-EDB2D8202106}" type="slidenum">
              <a:rPr lang="ru-RU" altLang="ru-RU" smtClean="0">
                <a:latin typeface="Calibri" pitchFamily="34" charset="0"/>
                <a:ea typeface="Lucida Sans Unicode" pitchFamily="34" charset="0"/>
                <a:cs typeface="Arial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ru-RU" altLang="ru-RU" smtClean="0">
              <a:latin typeface="Calibri" pitchFamily="34" charset="0"/>
              <a:ea typeface="Lucida Sans Unicode" pitchFamily="34" charset="0"/>
              <a:cs typeface="Arial" charset="0"/>
            </a:endParaRPr>
          </a:p>
        </p:txBody>
      </p:sp>
      <p:sp>
        <p:nvSpPr>
          <p:cNvPr id="11267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altLang="ru-RU"/>
          </a:p>
        </p:txBody>
      </p:sp>
      <p:sp>
        <p:nvSpPr>
          <p:cNvPr id="11268" name="Rectangle 2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13237BF-F401-4DC0-88CB-63DDAF37BACD}" type="slidenum">
              <a:rPr lang="ru-RU" altLang="ru-RU" smtClean="0">
                <a:latin typeface="Calibri" pitchFamily="34" charset="0"/>
                <a:ea typeface="Lucida Sans Unicode" pitchFamily="34" charset="0"/>
                <a:cs typeface="Arial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ru-RU" altLang="ru-RU" smtClean="0">
              <a:latin typeface="Calibri" pitchFamily="34" charset="0"/>
              <a:ea typeface="Lucida Sans Unicode" pitchFamily="34" charset="0"/>
              <a:cs typeface="Arial" charset="0"/>
            </a:endParaRPr>
          </a:p>
        </p:txBody>
      </p:sp>
      <p:sp>
        <p:nvSpPr>
          <p:cNvPr id="12291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altLang="ru-RU"/>
          </a:p>
        </p:txBody>
      </p:sp>
      <p:sp>
        <p:nvSpPr>
          <p:cNvPr id="12292" name="Rectangle 2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B905E6D-7D21-4B76-AEC6-430C62EABA97}" type="slidenum">
              <a:rPr lang="ru-RU" altLang="ru-RU" smtClean="0">
                <a:latin typeface="Calibri" pitchFamily="34" charset="0"/>
                <a:ea typeface="Lucida Sans Unicode" pitchFamily="34" charset="0"/>
                <a:cs typeface="Arial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ru-RU" altLang="ru-RU" smtClean="0">
              <a:latin typeface="Calibri" pitchFamily="34" charset="0"/>
              <a:ea typeface="Lucida Sans Unicode" pitchFamily="34" charset="0"/>
              <a:cs typeface="Arial" charset="0"/>
            </a:endParaRPr>
          </a:p>
        </p:txBody>
      </p:sp>
      <p:sp>
        <p:nvSpPr>
          <p:cNvPr id="13315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altLang="ru-RU"/>
          </a:p>
        </p:txBody>
      </p:sp>
      <p:sp>
        <p:nvSpPr>
          <p:cNvPr id="13316" name="Rectangle 2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6443BD-C14F-4755-96FD-5B9AB1D8737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63469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E9643D-C4D2-49DD-A728-3F8CF805F09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31625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A99B18-93A7-446F-9759-9954084C40C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15556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2" y="1333500"/>
            <a:ext cx="4035425" cy="37676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5027" y="1333500"/>
            <a:ext cx="4037013" cy="37676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4009A2-6025-4365-B123-0880D136AD7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56005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7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4F4B23-4E97-4986-B11B-2255D31B18D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63019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65C95A-9038-4B5A-9DA3-2ABCF7C3FD0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7255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944EFC-48DC-4825-88A0-EC3D58D70C8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53867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195918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2F5DF3-8F46-42FD-81BA-666AF4F84BB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85966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8F2745-FEBE-4B54-ADCB-227C935FBCF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52557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854CBB-DDDA-4743-9874-23AE7445041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09517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7" y="107157"/>
            <a:ext cx="2055813" cy="499401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1" y="107157"/>
            <a:ext cx="6016625" cy="499401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F2CC64-DDA6-464A-9ED0-F7CE6CEF0CA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21414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07950"/>
            <a:ext cx="8224838" cy="119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текста заголовка щелкните мышью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33500"/>
            <a:ext cx="8224838" cy="3767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структуры щелкните мышью</a:t>
            </a:r>
          </a:p>
          <a:p>
            <a:pPr lvl="1"/>
            <a:r>
              <a:rPr lang="en-GB" altLang="ru-RU" smtClean="0"/>
              <a:t>Второй уровень структуры</a:t>
            </a:r>
          </a:p>
          <a:p>
            <a:pPr lvl="2"/>
            <a:r>
              <a:rPr lang="en-GB" altLang="ru-RU" smtClean="0"/>
              <a:t>Третий уровень структуры</a:t>
            </a:r>
          </a:p>
          <a:p>
            <a:pPr lvl="3"/>
            <a:r>
              <a:rPr lang="en-GB" altLang="ru-RU" smtClean="0"/>
              <a:t>Четвёртый уровень структуры</a:t>
            </a:r>
          </a:p>
          <a:p>
            <a:pPr lvl="4"/>
            <a:r>
              <a:rPr lang="en-GB" altLang="ru-RU" smtClean="0"/>
              <a:t>Пятый уровень структуры</a:t>
            </a:r>
          </a:p>
          <a:p>
            <a:pPr lvl="4"/>
            <a:r>
              <a:rPr lang="en-GB" altLang="ru-RU" smtClean="0"/>
              <a:t>Шестой уровень структуры</a:t>
            </a:r>
          </a:p>
          <a:p>
            <a:pPr lvl="4"/>
            <a:r>
              <a:rPr lang="en-GB" altLang="ru-RU" smtClean="0"/>
              <a:t>Седьмой уровень структуры</a:t>
            </a:r>
          </a:p>
          <a:p>
            <a:pPr lvl="4"/>
            <a:r>
              <a:rPr lang="en-GB" altLang="ru-RU" smtClean="0"/>
              <a:t>Восьмой уровень структуры</a:t>
            </a:r>
          </a:p>
          <a:p>
            <a:pPr lvl="4"/>
            <a:r>
              <a:rPr lang="en-GB" altLang="ru-RU" smtClean="0"/>
              <a:t>Девятый уровень структуры</a:t>
            </a:r>
          </a:p>
        </p:txBody>
      </p:sp>
      <p:sp>
        <p:nvSpPr>
          <p:cNvPr id="1028" name="Text Box 3"/>
          <p:cNvSpPr txBox="1">
            <a:spLocks noChangeArrowheads="1"/>
          </p:cNvSpPr>
          <p:nvPr/>
        </p:nvSpPr>
        <p:spPr bwMode="auto">
          <a:xfrm>
            <a:off x="457200" y="5294313"/>
            <a:ext cx="2130425" cy="306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altLang="ru-RU"/>
          </a:p>
        </p:txBody>
      </p:sp>
      <p:sp>
        <p:nvSpPr>
          <p:cNvPr id="1029" name="Text Box 4"/>
          <p:cNvSpPr txBox="1">
            <a:spLocks noChangeArrowheads="1"/>
          </p:cNvSpPr>
          <p:nvPr/>
        </p:nvSpPr>
        <p:spPr bwMode="auto">
          <a:xfrm>
            <a:off x="3124200" y="5257800"/>
            <a:ext cx="2895600" cy="382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altLang="ru-RU"/>
          </a:p>
        </p:txBody>
      </p:sp>
      <p:sp>
        <p:nvSpPr>
          <p:cNvPr id="2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5294313"/>
            <a:ext cx="2128838" cy="306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fld id="{9D29F405-3165-4C32-9E42-B2167C50144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Calibri" pitchFamily="32" charset="0"/>
          <a:ea typeface="Lucida Sans Unicode" pitchFamily="32" charset="0"/>
          <a:cs typeface="Lucida Sans Unicode" pitchFamily="32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Calibri" pitchFamily="32" charset="0"/>
          <a:ea typeface="Lucida Sans Unicode" pitchFamily="32" charset="0"/>
          <a:cs typeface="Lucida Sans Unicode" pitchFamily="32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Calibri" pitchFamily="32" charset="0"/>
          <a:ea typeface="Lucida Sans Unicode" pitchFamily="32" charset="0"/>
          <a:cs typeface="Lucida Sans Unicode" pitchFamily="32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Calibri" pitchFamily="32" charset="0"/>
          <a:ea typeface="Lucida Sans Unicode" pitchFamily="32" charset="0"/>
          <a:cs typeface="Lucida Sans Unicode" pitchFamily="32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Lucida Sans Unicode" pitchFamily="32" charset="0"/>
          <a:cs typeface="Lucida Sans Unicode" pitchFamily="32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Lucida Sans Unicode" pitchFamily="32" charset="0"/>
          <a:cs typeface="Lucida Sans Unicode" pitchFamily="32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Lucida Sans Unicode" pitchFamily="32" charset="0"/>
          <a:cs typeface="Lucida Sans Unicode" pitchFamily="32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Lucida Sans Unicode" pitchFamily="32" charset="0"/>
          <a:cs typeface="Lucida Sans Unicode" pitchFamily="32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3"/>
          <p:cNvSpPr txBox="1">
            <a:spLocks noChangeArrowheads="1"/>
          </p:cNvSpPr>
          <p:nvPr/>
        </p:nvSpPr>
        <p:spPr bwMode="auto">
          <a:xfrm>
            <a:off x="900113" y="265113"/>
            <a:ext cx="8077200" cy="1079500"/>
          </a:xfrm>
          <a:prstGeom prst="roundRect">
            <a:avLst/>
          </a:prstGeom>
          <a:gradFill>
            <a:gsLst>
              <a:gs pos="0">
                <a:schemeClr val="accent4">
                  <a:tint val="50000"/>
                  <a:satMod val="300000"/>
                  <a:alpha val="32000"/>
                </a:schemeClr>
              </a:gs>
              <a:gs pos="35000">
                <a:schemeClr val="accent4">
                  <a:tint val="37000"/>
                  <a:satMod val="300000"/>
                  <a:alpha val="77000"/>
                </a:schemeClr>
              </a:gs>
              <a:gs pos="100000">
                <a:schemeClr val="accent4">
                  <a:tint val="15000"/>
                  <a:satMod val="350000"/>
                  <a:alpha val="80000"/>
                </a:schemeClr>
              </a:gs>
            </a:gsLst>
          </a:gra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itchFamily="34" charset="0"/>
                <a:ea typeface="Lucida Sans Unicode" pitchFamily="34" charset="0"/>
                <a:cs typeface="Lucida Sans Unicode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itchFamily="34" charset="0"/>
                <a:ea typeface="Lucida Sans Unicode" pitchFamily="34" charset="0"/>
                <a:cs typeface="Lucida Sans Unicode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itchFamily="34" charset="0"/>
                <a:ea typeface="Lucida Sans Unicode" pitchFamily="34" charset="0"/>
                <a:cs typeface="Lucida Sans Unicode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Lucida Sans Unicode" pitchFamily="34" charset="0"/>
                <a:cs typeface="Lucida Sans Unicode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itchFamily="34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600">
                <a:solidFill>
                  <a:srgbClr val="000066"/>
                </a:solidFill>
                <a:latin typeface="Arial Black" pitchFamily="34" charset="0"/>
              </a:rPr>
              <a:t>Обучение старшего поколения основам работы на компьютере и в Интернете</a:t>
            </a:r>
            <a:endParaRPr lang="ru-RU" altLang="ru-RU" sz="2600" b="1" i="1">
              <a:solidFill>
                <a:srgbClr val="000066"/>
              </a:solidFill>
              <a:latin typeface="Century Gothic" pitchFamily="34" charset="0"/>
            </a:endParaRPr>
          </a:p>
        </p:txBody>
      </p:sp>
      <p:pic>
        <p:nvPicPr>
          <p:cNvPr id="2051" name="Picture 7" descr="http://kuzbass-today.ru/wp-content/uploads/2015/07/Kompyuter-dlya-pensionerov-900x6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1562100"/>
            <a:ext cx="4319587" cy="2879725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2" name="Прямоугольник 1"/>
          <p:cNvSpPr>
            <a:spLocks noChangeArrowheads="1"/>
          </p:cNvSpPr>
          <p:nvPr/>
        </p:nvSpPr>
        <p:spPr bwMode="auto">
          <a:xfrm>
            <a:off x="4056063" y="4657725"/>
            <a:ext cx="5053012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ru-RU" altLang="ru-RU" b="1" i="1">
                <a:solidFill>
                  <a:schemeClr val="tx1"/>
                </a:solidFill>
                <a:latin typeface="Century Gothic" pitchFamily="34" charset="0"/>
              </a:rPr>
              <a:t>Презентацию подготовили учащиеся </a:t>
            </a:r>
          </a:p>
          <a:p>
            <a:pPr algn="ctr" eaLnBrk="1" hangingPunct="1"/>
            <a:r>
              <a:rPr lang="ru-RU" altLang="ru-RU" b="1" i="1">
                <a:solidFill>
                  <a:schemeClr val="tx1"/>
                </a:solidFill>
                <a:latin typeface="Century Gothic" pitchFamily="34" charset="0"/>
              </a:rPr>
              <a:t>10 класса ГБОУ гимназии № 1 </a:t>
            </a:r>
          </a:p>
          <a:p>
            <a:pPr algn="ctr" eaLnBrk="1" hangingPunct="1"/>
            <a:r>
              <a:rPr lang="ru-RU" altLang="ru-RU" b="1" i="1">
                <a:solidFill>
                  <a:schemeClr val="tx1"/>
                </a:solidFill>
                <a:latin typeface="Century Gothic" pitchFamily="34" charset="0"/>
              </a:rPr>
              <a:t>г. Новокуйбышевска Самарской обл.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animBg="1"/>
      <p:bldP spid="2052" grpId="0"/>
      <p:bldP spid="205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http://fs00.infourok.ru/images/doc/30/38544/hello_html_6450b14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5" t="2422" r="1764" b="3023"/>
          <a:stretch>
            <a:fillRect/>
          </a:stretch>
        </p:blipFill>
        <p:spPr bwMode="auto">
          <a:xfrm>
            <a:off x="4111625" y="2209800"/>
            <a:ext cx="4708525" cy="302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3"/>
          <p:cNvSpPr>
            <a:spLocks noChangeArrowheads="1"/>
          </p:cNvSpPr>
          <p:nvPr/>
        </p:nvSpPr>
        <p:spPr bwMode="auto">
          <a:xfrm>
            <a:off x="395288" y="554038"/>
            <a:ext cx="8353425" cy="1327150"/>
          </a:xfrm>
          <a:prstGeom prst="round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altLang="ru-RU" i="1">
                <a:solidFill>
                  <a:schemeClr val="tx1"/>
                </a:solidFill>
                <a:latin typeface="Bookman Old Style" pitchFamily="18" charset="0"/>
              </a:rPr>
              <a:t>В век информационных технологий компьютер и Интернет стали частью нашей жизни. Мы, молодое поколение легко используем современные гаджеты, общаемся в Интернете и не мыслим без всего этого своей жизни.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95288" y="2263775"/>
            <a:ext cx="3529012" cy="2970213"/>
          </a:xfrm>
          <a:prstGeom prst="rect">
            <a:avLst/>
          </a:prstGeom>
          <a:solidFill>
            <a:srgbClr val="FFFFE1"/>
          </a:solidFill>
          <a:ln w="28575">
            <a:solidFill>
              <a:srgbClr val="FFC000"/>
            </a:solidFill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ru-RU" altLang="ru-RU" sz="1700">
                <a:solidFill>
                  <a:schemeClr val="tx1"/>
                </a:solidFill>
                <a:latin typeface="Bookman Old Style" pitchFamily="18" charset="0"/>
              </a:rPr>
              <a:t>Старшее поколение - наши родители, бабушки, дедушки, учителя, теряются в огромном потоке информации и современной техники.</a:t>
            </a:r>
          </a:p>
          <a:p>
            <a:r>
              <a:rPr lang="ru-RU" altLang="ru-RU" sz="1700">
                <a:solidFill>
                  <a:schemeClr val="tx1"/>
                </a:solidFill>
                <a:latin typeface="Bookman Old Style" pitchFamily="18" charset="0"/>
              </a:rPr>
              <a:t>Наша задача состоит в том, чтобы помочь им научиться использовать современные компьютерные технологии в работе и повседневной жизни.</a:t>
            </a:r>
            <a:endParaRPr lang="ru-RU" altLang="ru-RU" sz="1700">
              <a:solidFill>
                <a:srgbClr val="FFFFFF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32"/>
          <p:cNvSpPr>
            <a:spLocks noChangeArrowheads="1"/>
          </p:cNvSpPr>
          <p:nvPr/>
        </p:nvSpPr>
        <p:spPr bwMode="gray">
          <a:xfrm>
            <a:off x="3352800" y="4841875"/>
            <a:ext cx="5105400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BEBEBE"/>
              </a:gs>
            </a:gsLst>
            <a:lin ang="5400000" scaled="1"/>
          </a:gradFill>
          <a:ln w="19050">
            <a:solidFill>
              <a:srgbClr val="003399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 altLang="ru-RU"/>
          </a:p>
        </p:txBody>
      </p:sp>
      <p:pic>
        <p:nvPicPr>
          <p:cNvPr id="409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13" y="2317750"/>
            <a:ext cx="2366962" cy="242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ая прямоугольная выноска 1"/>
          <p:cNvSpPr/>
          <p:nvPr/>
        </p:nvSpPr>
        <p:spPr>
          <a:xfrm>
            <a:off x="417513" y="784225"/>
            <a:ext cx="2359025" cy="1123950"/>
          </a:xfrm>
          <a:prstGeom prst="wedgeRoundRectCallout">
            <a:avLst>
              <a:gd name="adj1" fmla="val -8567"/>
              <a:gd name="adj2" fmla="val 106767"/>
              <a:gd name="adj3" fmla="val 16667"/>
            </a:avLst>
          </a:prstGeom>
          <a:ln>
            <a:solidFill>
              <a:srgbClr val="D6009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altLang="ru-RU" sz="2000" i="1">
                <a:solidFill>
                  <a:srgbClr val="16165D"/>
                </a:solidFill>
                <a:latin typeface="Bookman Old Style" pitchFamily="18" charset="0"/>
              </a:rPr>
              <a:t>Мы помогаем освоению новых технологий</a:t>
            </a:r>
          </a:p>
        </p:txBody>
      </p:sp>
      <p:sp>
        <p:nvSpPr>
          <p:cNvPr id="4101" name="Line 2"/>
          <p:cNvSpPr>
            <a:spLocks noChangeShapeType="1"/>
          </p:cNvSpPr>
          <p:nvPr/>
        </p:nvSpPr>
        <p:spPr bwMode="auto">
          <a:xfrm flipV="1">
            <a:off x="2368550" y="2057400"/>
            <a:ext cx="381000" cy="38100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2" name="Line 3"/>
          <p:cNvSpPr>
            <a:spLocks noChangeShapeType="1"/>
          </p:cNvSpPr>
          <p:nvPr/>
        </p:nvSpPr>
        <p:spPr bwMode="auto">
          <a:xfrm>
            <a:off x="2051050" y="4267200"/>
            <a:ext cx="698500" cy="76200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3" name="Line 4"/>
          <p:cNvSpPr>
            <a:spLocks noChangeShapeType="1"/>
          </p:cNvSpPr>
          <p:nvPr/>
        </p:nvSpPr>
        <p:spPr bwMode="auto">
          <a:xfrm>
            <a:off x="2749550" y="2057400"/>
            <a:ext cx="609600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4" name="Line 5"/>
          <p:cNvSpPr>
            <a:spLocks noChangeShapeType="1"/>
          </p:cNvSpPr>
          <p:nvPr/>
        </p:nvSpPr>
        <p:spPr bwMode="auto">
          <a:xfrm>
            <a:off x="2749550" y="5029200"/>
            <a:ext cx="609600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5" name="Line 6"/>
          <p:cNvSpPr>
            <a:spLocks noChangeShapeType="1"/>
          </p:cNvSpPr>
          <p:nvPr/>
        </p:nvSpPr>
        <p:spPr bwMode="auto">
          <a:xfrm flipV="1">
            <a:off x="2673350" y="2819400"/>
            <a:ext cx="685800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6" name="Line 7"/>
          <p:cNvSpPr>
            <a:spLocks noChangeShapeType="1"/>
          </p:cNvSpPr>
          <p:nvPr/>
        </p:nvSpPr>
        <p:spPr bwMode="auto">
          <a:xfrm>
            <a:off x="2195513" y="3581400"/>
            <a:ext cx="1163637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7" name="Line 8"/>
          <p:cNvSpPr>
            <a:spLocks noChangeShapeType="1"/>
          </p:cNvSpPr>
          <p:nvPr/>
        </p:nvSpPr>
        <p:spPr bwMode="auto">
          <a:xfrm>
            <a:off x="2195513" y="4052888"/>
            <a:ext cx="1163637" cy="214312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8" name="AutoShape 20"/>
          <p:cNvSpPr>
            <a:spLocks noChangeArrowheads="1"/>
          </p:cNvSpPr>
          <p:nvPr/>
        </p:nvSpPr>
        <p:spPr bwMode="gray">
          <a:xfrm>
            <a:off x="3352800" y="1828800"/>
            <a:ext cx="5105400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BEBEBE"/>
              </a:gs>
            </a:gsLst>
            <a:lin ang="5400000" scaled="1"/>
          </a:gradFill>
          <a:ln w="19050">
            <a:solidFill>
              <a:srgbClr val="003399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4109" name="Rectangle 21"/>
          <p:cNvSpPr>
            <a:spLocks noChangeArrowheads="1"/>
          </p:cNvSpPr>
          <p:nvPr/>
        </p:nvSpPr>
        <p:spPr bwMode="auto">
          <a:xfrm>
            <a:off x="3851275" y="1905000"/>
            <a:ext cx="408622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>
                <a:solidFill>
                  <a:srgbClr val="16165D"/>
                </a:solidFill>
              </a:rPr>
              <a:t>Как легко пользоваться интернетом.</a:t>
            </a:r>
          </a:p>
        </p:txBody>
      </p:sp>
      <p:sp>
        <p:nvSpPr>
          <p:cNvPr id="4110" name="AutoShape 22"/>
          <p:cNvSpPr>
            <a:spLocks noChangeArrowheads="1"/>
          </p:cNvSpPr>
          <p:nvPr/>
        </p:nvSpPr>
        <p:spPr bwMode="gray">
          <a:xfrm>
            <a:off x="3352800" y="2578100"/>
            <a:ext cx="5105400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BEBEBE"/>
              </a:gs>
            </a:gsLst>
            <a:lin ang="5400000" scaled="1"/>
          </a:gradFill>
          <a:ln w="19050">
            <a:solidFill>
              <a:srgbClr val="003399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4111" name="Rectangle 23"/>
          <p:cNvSpPr>
            <a:spLocks noChangeArrowheads="1"/>
          </p:cNvSpPr>
          <p:nvPr/>
        </p:nvSpPr>
        <p:spPr bwMode="auto">
          <a:xfrm>
            <a:off x="3905250" y="2654300"/>
            <a:ext cx="4122738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>
                <a:solidFill>
                  <a:srgbClr val="16165D"/>
                </a:solidFill>
              </a:rPr>
              <a:t>Как отправлять электронные письма</a:t>
            </a:r>
          </a:p>
        </p:txBody>
      </p:sp>
      <p:sp>
        <p:nvSpPr>
          <p:cNvPr id="4112" name="AutoShape 24"/>
          <p:cNvSpPr>
            <a:spLocks noChangeArrowheads="1"/>
          </p:cNvSpPr>
          <p:nvPr/>
        </p:nvSpPr>
        <p:spPr bwMode="gray">
          <a:xfrm>
            <a:off x="3349625" y="3321050"/>
            <a:ext cx="5105400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BEBEBE"/>
              </a:gs>
            </a:gsLst>
            <a:lin ang="5400000" scaled="1"/>
          </a:gradFill>
          <a:ln w="19050">
            <a:solidFill>
              <a:srgbClr val="003399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4113" name="Oval 26"/>
          <p:cNvSpPr>
            <a:spLocks noChangeArrowheads="1"/>
          </p:cNvSpPr>
          <p:nvPr/>
        </p:nvSpPr>
        <p:spPr bwMode="gray">
          <a:xfrm>
            <a:off x="3263900" y="1946275"/>
            <a:ext cx="228600" cy="228600"/>
          </a:xfrm>
          <a:prstGeom prst="ellipse">
            <a:avLst/>
          </a:prstGeom>
          <a:gradFill rotWithShape="1">
            <a:gsLst>
              <a:gs pos="0">
                <a:srgbClr val="E96E29"/>
              </a:gs>
              <a:gs pos="100000">
                <a:srgbClr val="9B491B"/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4114" name="Oval 27"/>
          <p:cNvSpPr>
            <a:spLocks noChangeArrowheads="1"/>
          </p:cNvSpPr>
          <p:nvPr/>
        </p:nvSpPr>
        <p:spPr bwMode="gray">
          <a:xfrm>
            <a:off x="3276600" y="2711450"/>
            <a:ext cx="228600" cy="228600"/>
          </a:xfrm>
          <a:prstGeom prst="ellipse">
            <a:avLst/>
          </a:prstGeom>
          <a:gradFill rotWithShape="1">
            <a:gsLst>
              <a:gs pos="0">
                <a:srgbClr val="DCDC48"/>
              </a:gs>
              <a:gs pos="100000">
                <a:srgbClr val="939330"/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33" name="Oval 28"/>
          <p:cNvSpPr>
            <a:spLocks noChangeArrowheads="1"/>
          </p:cNvSpPr>
          <p:nvPr/>
        </p:nvSpPr>
        <p:spPr bwMode="gray">
          <a:xfrm>
            <a:off x="3276600" y="3467100"/>
            <a:ext cx="228600" cy="2286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66667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>
              <a:latin typeface="Arial" pitchFamily="34" charset="0"/>
              <a:ea typeface="+mn-ea"/>
            </a:endParaRPr>
          </a:p>
        </p:txBody>
      </p:sp>
      <p:sp>
        <p:nvSpPr>
          <p:cNvPr id="4116" name="AutoShape 29"/>
          <p:cNvSpPr>
            <a:spLocks noChangeArrowheads="1"/>
          </p:cNvSpPr>
          <p:nvPr/>
        </p:nvSpPr>
        <p:spPr bwMode="gray">
          <a:xfrm>
            <a:off x="3352800" y="4052888"/>
            <a:ext cx="5105400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BEBEBE"/>
              </a:gs>
            </a:gsLst>
            <a:lin ang="5400000" scaled="1"/>
          </a:gradFill>
          <a:ln w="19050">
            <a:solidFill>
              <a:srgbClr val="003399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4117" name="Rectangle 30"/>
          <p:cNvSpPr>
            <a:spLocks noChangeArrowheads="1"/>
          </p:cNvSpPr>
          <p:nvPr/>
        </p:nvSpPr>
        <p:spPr bwMode="auto">
          <a:xfrm>
            <a:off x="4365625" y="4905375"/>
            <a:ext cx="3163888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>
                <a:solidFill>
                  <a:srgbClr val="16165D"/>
                </a:solidFill>
              </a:rPr>
              <a:t>Как оформить презентацию</a:t>
            </a:r>
          </a:p>
        </p:txBody>
      </p:sp>
      <p:sp>
        <p:nvSpPr>
          <p:cNvPr id="4118" name="Oval 31"/>
          <p:cNvSpPr>
            <a:spLocks noChangeArrowheads="1"/>
          </p:cNvSpPr>
          <p:nvPr/>
        </p:nvSpPr>
        <p:spPr bwMode="gray">
          <a:xfrm>
            <a:off x="3263900" y="4191000"/>
            <a:ext cx="228600" cy="228600"/>
          </a:xfrm>
          <a:prstGeom prst="ellipse">
            <a:avLst/>
          </a:prstGeom>
          <a:gradFill rotWithShape="1">
            <a:gsLst>
              <a:gs pos="0">
                <a:srgbClr val="E96E29"/>
              </a:gs>
              <a:gs pos="100000">
                <a:srgbClr val="9B491B"/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4119" name="Rectangle 33"/>
          <p:cNvSpPr>
            <a:spLocks noChangeArrowheads="1"/>
          </p:cNvSpPr>
          <p:nvPr/>
        </p:nvSpPr>
        <p:spPr bwMode="auto">
          <a:xfrm>
            <a:off x="4386263" y="3397250"/>
            <a:ext cx="3038475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>
                <a:solidFill>
                  <a:srgbClr val="16165D"/>
                </a:solidFill>
              </a:rPr>
              <a:t>Как общаться в Интернете</a:t>
            </a:r>
          </a:p>
        </p:txBody>
      </p:sp>
      <p:sp>
        <p:nvSpPr>
          <p:cNvPr id="4120" name="Oval 34"/>
          <p:cNvSpPr>
            <a:spLocks noChangeArrowheads="1"/>
          </p:cNvSpPr>
          <p:nvPr/>
        </p:nvSpPr>
        <p:spPr bwMode="gray">
          <a:xfrm>
            <a:off x="3276600" y="4975225"/>
            <a:ext cx="228600" cy="228600"/>
          </a:xfrm>
          <a:prstGeom prst="ellipse">
            <a:avLst/>
          </a:prstGeom>
          <a:gradFill rotWithShape="1">
            <a:gsLst>
              <a:gs pos="0">
                <a:srgbClr val="DCDC48"/>
              </a:gs>
              <a:gs pos="100000">
                <a:srgbClr val="939330"/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4121" name="Прямоугольник 2"/>
          <p:cNvSpPr>
            <a:spLocks noChangeArrowheads="1"/>
          </p:cNvSpPr>
          <p:nvPr/>
        </p:nvSpPr>
        <p:spPr bwMode="auto">
          <a:xfrm>
            <a:off x="3505200" y="554038"/>
            <a:ext cx="4948238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altLang="ru-RU" sz="2000" i="1">
                <a:solidFill>
                  <a:srgbClr val="16165D"/>
                </a:solidFill>
              </a:rPr>
              <a:t>Наша команда решила помочь нашим учителям освоить информационные технологии:</a:t>
            </a:r>
          </a:p>
        </p:txBody>
      </p:sp>
      <p:sp>
        <p:nvSpPr>
          <p:cNvPr id="4122" name="Rectangle 25"/>
          <p:cNvSpPr>
            <a:spLocks noChangeArrowheads="1"/>
          </p:cNvSpPr>
          <p:nvPr/>
        </p:nvSpPr>
        <p:spPr bwMode="auto">
          <a:xfrm>
            <a:off x="3843338" y="4121150"/>
            <a:ext cx="4181475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>
                <a:solidFill>
                  <a:srgbClr val="16165D"/>
                </a:solidFill>
              </a:rPr>
              <a:t>Как создать документ на компьютере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4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4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4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1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4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nimBg="1"/>
      <p:bldP spid="2" grpId="0" animBg="1"/>
      <p:bldP spid="4101" grpId="0" animBg="1"/>
      <p:bldP spid="4102" grpId="0" animBg="1"/>
      <p:bldP spid="4103" grpId="0" animBg="1"/>
      <p:bldP spid="4104" grpId="0" animBg="1"/>
      <p:bldP spid="4105" grpId="0" animBg="1"/>
      <p:bldP spid="4106" grpId="0" animBg="1"/>
      <p:bldP spid="4107" grpId="0" animBg="1"/>
      <p:bldP spid="4108" grpId="0" animBg="1"/>
      <p:bldP spid="4109" grpId="0"/>
      <p:bldP spid="4110" grpId="0" animBg="1"/>
      <p:bldP spid="4111" grpId="0"/>
      <p:bldP spid="4112" grpId="0" animBg="1"/>
      <p:bldP spid="4113" grpId="0" animBg="1"/>
      <p:bldP spid="4114" grpId="0" animBg="1"/>
      <p:bldP spid="33" grpId="0" animBg="1"/>
      <p:bldP spid="4116" grpId="0" animBg="1"/>
      <p:bldP spid="4117" grpId="0"/>
      <p:bldP spid="4118" grpId="0" animBg="1"/>
      <p:bldP spid="4119" grpId="0"/>
      <p:bldP spid="4120" grpId="0" animBg="1"/>
      <p:bldP spid="4121" grpId="0"/>
      <p:bldP spid="41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6" descr="http://kupivse.info/loadfiles/moduls/doska/bigfoto/1cbc28312f8d4f2bdd68870dbb3ef053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61925"/>
            <a:ext cx="2668588" cy="233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0" name="Picture 2" descr="C:\Users\Ольга\Desktop\Новая папка (2)\DSC03506.JPG"/>
          <p:cNvPicPr>
            <a:picLocks noChangeAspect="1" noChangeArrowheads="1"/>
          </p:cNvPicPr>
          <p:nvPr/>
        </p:nvPicPr>
        <p:blipFill rotWithShape="1">
          <a:blip r:embed="rId3"/>
          <a:srcRect l="3351" t="17707"/>
          <a:stretch/>
        </p:blipFill>
        <p:spPr bwMode="auto">
          <a:xfrm>
            <a:off x="2771775" y="1920875"/>
            <a:ext cx="6086475" cy="34559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  <p:sp>
        <p:nvSpPr>
          <p:cNvPr id="4" name="Скругленная прямоугольная выноска 3"/>
          <p:cNvSpPr/>
          <p:nvPr/>
        </p:nvSpPr>
        <p:spPr bwMode="auto">
          <a:xfrm>
            <a:off x="2716213" y="307975"/>
            <a:ext cx="6230937" cy="1441450"/>
          </a:xfrm>
          <a:prstGeom prst="wedgeRoundRectCallout">
            <a:avLst>
              <a:gd name="adj1" fmla="val 49846"/>
              <a:gd name="adj2" fmla="val -21535"/>
              <a:gd name="adj3" fmla="val 16667"/>
            </a:avLst>
          </a:prstGeom>
          <a:ln>
            <a:solidFill>
              <a:srgbClr val="FF6600"/>
            </a:solidFill>
            <a:headEnd type="none" w="med" len="med"/>
            <a:tailEnd type="none" w="med" len="med"/>
          </a:ln>
          <a:effectLst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ru-RU" altLang="ru-RU" sz="2000">
                <a:solidFill>
                  <a:schemeClr val="tx1"/>
                </a:solidFill>
                <a:latin typeface="Bookman Old Style" pitchFamily="18" charset="0"/>
              </a:rPr>
              <a:t>В нашей гимназии преподают опытные учителя. Они стараются идти в ногу со временем, используют новые технологии и не всегда это дается им легко.</a:t>
            </a:r>
          </a:p>
        </p:txBody>
      </p:sp>
      <p:sp>
        <p:nvSpPr>
          <p:cNvPr id="5" name="Скругленная прямоугольная выноска 4"/>
          <p:cNvSpPr/>
          <p:nvPr/>
        </p:nvSpPr>
        <p:spPr bwMode="auto">
          <a:xfrm>
            <a:off x="250825" y="2352675"/>
            <a:ext cx="2376488" cy="3168650"/>
          </a:xfrm>
          <a:prstGeom prst="wedgeRoundRectCallout">
            <a:avLst>
              <a:gd name="adj1" fmla="val 60822"/>
              <a:gd name="adj2" fmla="val 2253"/>
              <a:gd name="adj3" fmla="val 16667"/>
            </a:avLst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36000" tIns="36000" rIns="36000" bIns="36000"/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ru-RU" altLang="ru-RU">
                <a:solidFill>
                  <a:schemeClr val="tx1"/>
                </a:solidFill>
                <a:latin typeface="Bookman Old Style" pitchFamily="18" charset="0"/>
              </a:rPr>
              <a:t>Мы всегда рады помочь нашим учителям подготовить презентацию, найти информацию в Интернете, создать интерактивный тест.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88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3" descr="C:\Users\Ольга\Desktop\Новая папка (2)\DSC035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9" r="14391"/>
          <a:stretch>
            <a:fillRect/>
          </a:stretch>
        </p:blipFill>
        <p:spPr bwMode="auto">
          <a:xfrm>
            <a:off x="4500563" y="265113"/>
            <a:ext cx="4252912" cy="358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кругленная прямоугольная выноска 2"/>
          <p:cNvSpPr/>
          <p:nvPr/>
        </p:nvSpPr>
        <p:spPr bwMode="auto">
          <a:xfrm>
            <a:off x="3127375" y="4138613"/>
            <a:ext cx="5692775" cy="1382712"/>
          </a:xfrm>
          <a:prstGeom prst="wedgeRoundRectCallout">
            <a:avLst>
              <a:gd name="adj1" fmla="val -1315"/>
              <a:gd name="adj2" fmla="val -83811"/>
              <a:gd name="adj3" fmla="val 16667"/>
            </a:avLst>
          </a:prstGeom>
          <a:ln>
            <a:solidFill>
              <a:srgbClr val="D60093"/>
            </a:solidFill>
            <a:headEnd type="none" w="med" len="med"/>
            <a:tailEnd type="none" w="med" len="med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ru-RU" altLang="ru-RU">
                <a:solidFill>
                  <a:schemeClr val="tx1"/>
                </a:solidFill>
                <a:latin typeface="Bookman Old Style" pitchFamily="18" charset="0"/>
              </a:rPr>
              <a:t>Наталья Алексеевна не стесняется обращаться к нам за помощью и использует в работе  онлайн-тесты, ресурсы Интернет, дистанционные технологии и т.д.</a:t>
            </a:r>
          </a:p>
        </p:txBody>
      </p:sp>
      <p:sp>
        <p:nvSpPr>
          <p:cNvPr id="4" name="Скругленная прямоугольная выноска 3"/>
          <p:cNvSpPr/>
          <p:nvPr/>
        </p:nvSpPr>
        <p:spPr bwMode="auto">
          <a:xfrm>
            <a:off x="360363" y="339725"/>
            <a:ext cx="3924300" cy="1870075"/>
          </a:xfrm>
          <a:prstGeom prst="wedgeRoundRectCallout">
            <a:avLst>
              <a:gd name="adj1" fmla="val 48488"/>
              <a:gd name="adj2" fmla="val 26597"/>
              <a:gd name="adj3" fmla="val 16667"/>
            </a:avLst>
          </a:prstGeom>
          <a:ln>
            <a:solidFill>
              <a:srgbClr val="00B050"/>
            </a:solidFill>
            <a:headEnd type="none" w="med" len="med"/>
            <a:tailEnd type="none" w="med" len="med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ru-RU" altLang="ru-RU">
                <a:solidFill>
                  <a:schemeClr val="tx1"/>
                </a:solidFill>
                <a:latin typeface="Bookman Old Style" pitchFamily="18" charset="0"/>
              </a:rPr>
              <a:t>Наталья Алексеевна - наш учитель математики и любимый классный руководитель. </a:t>
            </a:r>
          </a:p>
          <a:p>
            <a:pPr algn="ctr" eaLnBrk="1" hangingPunct="1">
              <a:buClr>
                <a:srgbClr val="000000"/>
              </a:buClr>
              <a:buSzPct val="100000"/>
            </a:pPr>
            <a:r>
              <a:rPr lang="ru-RU" altLang="ru-RU">
                <a:solidFill>
                  <a:schemeClr val="tx1"/>
                </a:solidFill>
                <a:latin typeface="Bookman Old Style" pitchFamily="18" charset="0"/>
              </a:rPr>
              <a:t>Нам повезло учиться у такого опытного преподавателя.  </a:t>
            </a:r>
          </a:p>
        </p:txBody>
      </p:sp>
      <p:pic>
        <p:nvPicPr>
          <p:cNvPr id="6149" name="Picture 4" descr="http://www.clipartsfree.net/vector/medium/eleve-ordinateur_Clip_Ar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570163"/>
            <a:ext cx="2686050" cy="293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9" name="Picture 3" descr="C:\Users\Ольга\Desktop\Новая папка (2)\DSC0351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336550"/>
            <a:ext cx="4057650" cy="27035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778" name="Picture 2" descr="C:\Users\Ольга\Desktop\Новая папка (2)\DSC0351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2667000"/>
            <a:ext cx="4300538" cy="28686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ый прямоугольник 1"/>
          <p:cNvSpPr/>
          <p:nvPr/>
        </p:nvSpPr>
        <p:spPr bwMode="auto">
          <a:xfrm>
            <a:off x="4572000" y="404813"/>
            <a:ext cx="2808288" cy="2165350"/>
          </a:xfrm>
          <a:prstGeom prst="roundRect">
            <a:avLst/>
          </a:prstGeom>
          <a:ln>
            <a:solidFill>
              <a:srgbClr val="D60093"/>
            </a:solidFill>
            <a:headEnd type="none" w="med" len="med"/>
            <a:tailEnd type="none" w="med" len="med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altLang="ru-RU">
                <a:solidFill>
                  <a:schemeClr val="tx1"/>
                </a:solidFill>
                <a:latin typeface="Bookman Old Style" pitchFamily="18" charset="0"/>
              </a:rPr>
              <a:t>На уроках истории всегда очень интересно. Татьяна Афанасьевна увлекательно рассказывает о прошлом!  </a:t>
            </a:r>
          </a:p>
        </p:txBody>
      </p:sp>
      <p:pic>
        <p:nvPicPr>
          <p:cNvPr id="6149" name="Picture 5" descr="http://gigbucks.com/pics/t/30764-1.jpg?1359326466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56" r="6723"/>
          <a:stretch>
            <a:fillRect/>
          </a:stretch>
        </p:blipFill>
        <p:spPr bwMode="auto">
          <a:xfrm>
            <a:off x="6862763" y="984250"/>
            <a:ext cx="2281237" cy="201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Скругленная прямоугольная выноска 6"/>
          <p:cNvSpPr/>
          <p:nvPr/>
        </p:nvSpPr>
        <p:spPr bwMode="auto">
          <a:xfrm>
            <a:off x="250825" y="3355975"/>
            <a:ext cx="4321175" cy="2165350"/>
          </a:xfrm>
          <a:prstGeom prst="wedgeRoundRectCallout">
            <a:avLst>
              <a:gd name="adj1" fmla="val 59420"/>
              <a:gd name="adj2" fmla="val 7408"/>
              <a:gd name="adj3" fmla="val 16667"/>
            </a:avLst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36000" rIns="36000"/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altLang="ru-RU">
                <a:solidFill>
                  <a:schemeClr val="tx1"/>
                </a:solidFill>
                <a:latin typeface="Bookman Old Style" pitchFamily="18" charset="0"/>
              </a:rPr>
              <a:t>Но мы стараемся доказать ей, что будущее за информационными технологиями. Поэтому помогаем пользоваться электронным журналом – выставлять оценки, заполнять домашнее задание. 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altLang="ru-RU">
                <a:solidFill>
                  <a:schemeClr val="tx1"/>
                </a:solidFill>
                <a:latin typeface="Bookman Old Style" pitchFamily="18" charset="0"/>
              </a:rPr>
              <a:t>Это очень удобно!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75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57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http://sfile.f-static.com/image/users/213029/ftp/my_files/%D7%9E%D7%99%D7%93%D7%A2%20%D7%A0%D7%95%D7%A1%D7%A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17"/>
          <a:stretch>
            <a:fillRect/>
          </a:stretch>
        </p:blipFill>
        <p:spPr bwMode="auto">
          <a:xfrm>
            <a:off x="6300788" y="3289300"/>
            <a:ext cx="2562225" cy="225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2" name="Picture 2" descr="C:\Users\Ольга\Desktop\Новая папка (2)\DSC035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6388" y="409575"/>
            <a:ext cx="5076825" cy="3384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ая прямоугольная выноска 1"/>
          <p:cNvSpPr/>
          <p:nvPr/>
        </p:nvSpPr>
        <p:spPr bwMode="auto">
          <a:xfrm>
            <a:off x="5605463" y="546100"/>
            <a:ext cx="3240087" cy="2592388"/>
          </a:xfrm>
          <a:prstGeom prst="wedgeRoundRectCallout">
            <a:avLst>
              <a:gd name="adj1" fmla="val -66794"/>
              <a:gd name="adj2" fmla="val -16273"/>
              <a:gd name="adj3" fmla="val 16667"/>
            </a:avLst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ru-RU" altLang="ru-RU">
                <a:solidFill>
                  <a:schemeClr val="tx1"/>
                </a:solidFill>
                <a:latin typeface="Bookman Old Style" pitchFamily="18" charset="0"/>
              </a:rPr>
              <a:t>Наш библиотекарь очень увлечена своим делом. Елена Вячеславовна учит нас любить книги, а мы помогаем ей осваивать компьютерные премудрости. </a:t>
            </a:r>
          </a:p>
        </p:txBody>
      </p:sp>
      <p:sp>
        <p:nvSpPr>
          <p:cNvPr id="5" name="Скругленная прямоугольная выноска 4"/>
          <p:cNvSpPr/>
          <p:nvPr/>
        </p:nvSpPr>
        <p:spPr bwMode="auto">
          <a:xfrm>
            <a:off x="250825" y="4179888"/>
            <a:ext cx="6049963" cy="1270000"/>
          </a:xfrm>
          <a:prstGeom prst="wedgeRoundRectCallout">
            <a:avLst>
              <a:gd name="adj1" fmla="val -19777"/>
              <a:gd name="adj2" fmla="val -90445"/>
              <a:gd name="adj3" fmla="val 16667"/>
            </a:avLst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ru-RU" altLang="ru-RU">
                <a:solidFill>
                  <a:schemeClr val="tx1"/>
                </a:solidFill>
                <a:latin typeface="Bookman Old Style" pitchFamily="18" charset="0"/>
              </a:rPr>
              <a:t>Маша показывает Елене Вячеславовне как можно вести свой блог и размещать в нем интересные новинки в мире литературы, знаменательные даты и биографии писателей.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68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6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6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alibri"/>
        <a:ea typeface="Lucida Sans Unicode"/>
        <a:cs typeface="Lucida Sans Unicode"/>
      </a:majorFont>
      <a:minorFont>
        <a:latin typeface="Calibri"/>
        <a:ea typeface="Lucida Sans Unicode"/>
        <a:cs typeface="Lucida Sans Unicode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2390</TotalTime>
  <Words>316</Words>
  <Application>Microsoft Office PowerPoint</Application>
  <PresentationFormat>Экран (16:10)</PresentationFormat>
  <Paragraphs>29</Paragraphs>
  <Slides>7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5" baseType="lpstr">
      <vt:lpstr>Arial</vt:lpstr>
      <vt:lpstr>Lucida Sans Unicode</vt:lpstr>
      <vt:lpstr>Calibri</vt:lpstr>
      <vt:lpstr>Times New Roman</vt:lpstr>
      <vt:lpstr>Arial Black</vt:lpstr>
      <vt:lpstr>Century Gothic</vt:lpstr>
      <vt:lpstr>Bookman Old Style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Olga</dc:creator>
  <cp:lastModifiedBy>Андрей</cp:lastModifiedBy>
  <cp:revision>122</cp:revision>
  <cp:lastPrinted>1601-01-01T00:00:00Z</cp:lastPrinted>
  <dcterms:created xsi:type="dcterms:W3CDTF">2011-10-06T15:04:13Z</dcterms:created>
  <dcterms:modified xsi:type="dcterms:W3CDTF">2015-11-05T10:28:05Z</dcterms:modified>
</cp:coreProperties>
</file>